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</p:embeddedFont>
    <p:embeddedFont>
      <p:font typeface="Roboto Mono Light" panose="00000009000000000000" pitchFamily="49" charset="0"/>
      <p:regular r:id="rId18"/>
    </p:embeddedFont>
    <p:embeddedFont>
      <p:font typeface="Roboto Mono Medium" panose="00000009000000000000" pitchFamily="49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  <a:srgbClr val="252833"/>
    <a:srgbClr val="1917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80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Intelligent Business Intelligence Dashboard for Superstore Sales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From Data to Decisions: A Power BI Journey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 Apex Team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A50671-8BF4-103C-3402-71E53757BC62}"/>
              </a:ext>
            </a:extLst>
          </p:cNvPr>
          <p:cNvSpPr/>
          <p:nvPr/>
        </p:nvSpPr>
        <p:spPr>
          <a:xfrm>
            <a:off x="12877162" y="7449015"/>
            <a:ext cx="1753238" cy="691376"/>
          </a:xfrm>
          <a:prstGeom prst="rect">
            <a:avLst/>
          </a:prstGeom>
          <a:solidFill>
            <a:srgbClr val="191718"/>
          </a:solidFill>
          <a:ln>
            <a:solidFill>
              <a:srgbClr val="19171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131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3802856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Thank You</a:t>
            </a:r>
            <a:endParaRPr lang="en-US" sz="8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2701"/>
            <a:ext cx="619172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Why We Need This Dashboard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1386959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Navigating a Sea of Data: The Challenge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1031915" y="2057757"/>
            <a:ext cx="7318296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Problem: Superstore generates massive daily transactional data, creating a complex web of information.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031915" y="3188851"/>
            <a:ext cx="7318296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Stakeholders are currently reliant on </a:t>
            </a:r>
            <a:r>
              <a:rPr lang="en-US" sz="1250" dirty="0">
                <a:solidFill>
                  <a:srgbClr val="E1E1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disconnected spreadsheets and raw data</a:t>
            </a: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leading to significant inefficiencies.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793790" y="1819632"/>
            <a:ext cx="22860" cy="2055971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793790" y="4054197"/>
            <a:ext cx="3698796" cy="1462564"/>
          </a:xfrm>
          <a:prstGeom prst="roundRect">
            <a:avLst>
              <a:gd name="adj" fmla="val 7502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70930" y="4054197"/>
            <a:ext cx="91440" cy="1462564"/>
          </a:xfrm>
          <a:prstGeom prst="roundRect">
            <a:avLst>
              <a:gd name="adj" fmla="val 26046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43940" y="4235767"/>
            <a:ext cx="297596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Inability to Monitor KPIs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43940" y="4579025"/>
            <a:ext cx="326707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Without real-time insights, tracking key performance indicators is a constant struggle.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4651296" y="4054197"/>
            <a:ext cx="3698915" cy="1462564"/>
          </a:xfrm>
          <a:prstGeom prst="roundRect">
            <a:avLst>
              <a:gd name="adj" fmla="val 7502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4628436" y="4054197"/>
            <a:ext cx="91440" cy="1462564"/>
          </a:xfrm>
          <a:prstGeom prst="roundRect">
            <a:avLst>
              <a:gd name="adj" fmla="val 26046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901446" y="4235767"/>
            <a:ext cx="3267194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Difficulty Identifying Trends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4901446" y="4827032"/>
            <a:ext cx="3267194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Pinpointing sales trends and top-performing products or regions remains elusive.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793790" y="5675471"/>
            <a:ext cx="3698796" cy="1468636"/>
          </a:xfrm>
          <a:prstGeom prst="roundRect">
            <a:avLst>
              <a:gd name="adj" fmla="val 7471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770930" y="5675471"/>
            <a:ext cx="91440" cy="1468636"/>
          </a:xfrm>
          <a:prstGeom prst="roundRect">
            <a:avLst>
              <a:gd name="adj" fmla="val 26046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1043940" y="5857042"/>
            <a:ext cx="285690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Time-Consuming Reporting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1043940" y="6200299"/>
            <a:ext cx="3267075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reporting processes consume valuable time and resources that could be better spent on strategic initiatives.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793790" y="7322701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1E1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Bottom Line:</a:t>
            </a: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We are missing critical opportunities for growth and efficiency in a competitive market.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6755"/>
            <a:ext cx="612350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 Single Source of Truth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80190" y="1493520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Solution: The Power BI Dashboard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6535341" y="2212181"/>
            <a:ext cx="7301270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We developed a centralized, </a:t>
            </a:r>
            <a:r>
              <a:rPr lang="en-US" sz="2000" dirty="0">
                <a:solidFill>
                  <a:srgbClr val="E1E1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interactive Power BI dashboard</a:t>
            </a:r>
            <a:r>
              <a:rPr lang="en-US" sz="20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to visualize all key sales data.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535341" y="3105031"/>
            <a:ext cx="730127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innovative solution transforms complex, raw data into </a:t>
            </a:r>
            <a:r>
              <a:rPr lang="en-US" sz="1300" dirty="0">
                <a:solidFill>
                  <a:srgbClr val="E1E1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actionable insights</a:t>
            </a: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empowering our teams.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6280190" y="1957030"/>
            <a:ext cx="22860" cy="1883688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6280190" y="4032052"/>
            <a:ext cx="7556421" cy="1660327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450211" y="4202073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0586" y="4342328"/>
            <a:ext cx="229553" cy="22955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450211" y="4882396"/>
            <a:ext cx="267831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Data-Driven Decisions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6450211" y="5250180"/>
            <a:ext cx="721637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Enables informed decision-making for managers, analysts, and the entire sales team.</a:t>
            </a:r>
            <a:endParaRPr lang="en-US" sz="1300" dirty="0"/>
          </a:p>
        </p:txBody>
      </p:sp>
      <p:sp>
        <p:nvSpPr>
          <p:cNvPr id="13" name="Shape 9"/>
          <p:cNvSpPr/>
          <p:nvPr/>
        </p:nvSpPr>
        <p:spPr>
          <a:xfrm>
            <a:off x="6280190" y="5862399"/>
            <a:ext cx="7556421" cy="1660327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6450211" y="6032421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90586" y="6172676"/>
            <a:ext cx="229553" cy="22955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450211" y="671274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360-Degree View</a:t>
            </a:r>
            <a:endParaRPr lang="en-US" sz="1650" dirty="0"/>
          </a:p>
        </p:txBody>
      </p:sp>
      <p:sp>
        <p:nvSpPr>
          <p:cNvPr id="17" name="Text 12"/>
          <p:cNvSpPr/>
          <p:nvPr/>
        </p:nvSpPr>
        <p:spPr>
          <a:xfrm>
            <a:off x="6450211" y="7080528"/>
            <a:ext cx="721637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a comprehensive overview of business performance from every angle.</a:t>
            </a:r>
            <a:endParaRPr lang="en-US" sz="13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CB48A2-8E5D-3702-3C98-14ECABE45949}"/>
              </a:ext>
            </a:extLst>
          </p:cNvPr>
          <p:cNvSpPr/>
          <p:nvPr/>
        </p:nvSpPr>
        <p:spPr>
          <a:xfrm>
            <a:off x="12877162" y="7596035"/>
            <a:ext cx="1753238" cy="544355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049" y="605790"/>
            <a:ext cx="5584269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What We Set Out to Achieve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771049" y="1268016"/>
            <a:ext cx="7601902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Goals &amp; Key Objectives</a:t>
            </a: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771049" y="1872972"/>
            <a:ext cx="7601902" cy="1054775"/>
          </a:xfrm>
          <a:prstGeom prst="roundRect">
            <a:avLst>
              <a:gd name="adj" fmla="val 6935"/>
            </a:avLst>
          </a:prstGeom>
          <a:solidFill>
            <a:srgbClr val="2121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71049" y="1857732"/>
            <a:ext cx="7601902" cy="60960"/>
          </a:xfrm>
          <a:prstGeom prst="roundRect">
            <a:avLst>
              <a:gd name="adj" fmla="val 35235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4357211" y="1658183"/>
            <a:ext cx="429578" cy="429578"/>
          </a:xfrm>
          <a:prstGeom prst="roundRect">
            <a:avLst>
              <a:gd name="adj" fmla="val 212860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6037" y="1787009"/>
            <a:ext cx="171807" cy="17180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9402" y="2230874"/>
            <a:ext cx="1789867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Overview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929402" y="2540318"/>
            <a:ext cx="728519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Total Sales, Orders, and Average Order Value (AOV) in real-time to assess performance.</a:t>
            </a:r>
            <a:endParaRPr lang="en-US" sz="1100" dirty="0"/>
          </a:p>
        </p:txBody>
      </p:sp>
      <p:sp>
        <p:nvSpPr>
          <p:cNvPr id="11" name="Shape 7"/>
          <p:cNvSpPr/>
          <p:nvPr/>
        </p:nvSpPr>
        <p:spPr>
          <a:xfrm>
            <a:off x="771049" y="3285649"/>
            <a:ext cx="7601902" cy="1054775"/>
          </a:xfrm>
          <a:prstGeom prst="roundRect">
            <a:avLst>
              <a:gd name="adj" fmla="val 6935"/>
            </a:avLst>
          </a:prstGeom>
          <a:solidFill>
            <a:srgbClr val="2121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771049" y="3270409"/>
            <a:ext cx="7601902" cy="60960"/>
          </a:xfrm>
          <a:prstGeom prst="roundRect">
            <a:avLst>
              <a:gd name="adj" fmla="val 35235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4357211" y="3070860"/>
            <a:ext cx="429578" cy="429578"/>
          </a:xfrm>
          <a:prstGeom prst="roundRect">
            <a:avLst>
              <a:gd name="adj" fmla="val 212860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6037" y="3199686"/>
            <a:ext cx="171807" cy="17180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29402" y="3643551"/>
            <a:ext cx="1825704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Regional Analysis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929402" y="3952994"/>
            <a:ext cx="7285196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Compare and analyze performance across different states and regions to optimize marketing strategies.</a:t>
            </a:r>
            <a:endParaRPr lang="en-US" sz="1100" dirty="0"/>
          </a:p>
        </p:txBody>
      </p:sp>
      <p:sp>
        <p:nvSpPr>
          <p:cNvPr id="17" name="Shape 12"/>
          <p:cNvSpPr/>
          <p:nvPr/>
        </p:nvSpPr>
        <p:spPr>
          <a:xfrm>
            <a:off x="771049" y="4698325"/>
            <a:ext cx="7601902" cy="1283851"/>
          </a:xfrm>
          <a:prstGeom prst="roundRect">
            <a:avLst>
              <a:gd name="adj" fmla="val 5698"/>
            </a:avLst>
          </a:prstGeom>
          <a:solidFill>
            <a:srgbClr val="2121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3"/>
          <p:cNvSpPr/>
          <p:nvPr/>
        </p:nvSpPr>
        <p:spPr>
          <a:xfrm>
            <a:off x="771049" y="4683085"/>
            <a:ext cx="7601902" cy="60960"/>
          </a:xfrm>
          <a:prstGeom prst="roundRect">
            <a:avLst>
              <a:gd name="adj" fmla="val 35235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4357211" y="4483537"/>
            <a:ext cx="429578" cy="429578"/>
          </a:xfrm>
          <a:prstGeom prst="roundRect">
            <a:avLst>
              <a:gd name="adj" fmla="val 212860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86037" y="4612362"/>
            <a:ext cx="171807" cy="17180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29402" y="5056227"/>
            <a:ext cx="1789867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Product Analysis</a:t>
            </a: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929402" y="5365671"/>
            <a:ext cx="7285196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top-selling categories and underperforming products to manage inventory effectively and inform purchasing.</a:t>
            </a:r>
            <a:endParaRPr lang="en-US" sz="1100" dirty="0"/>
          </a:p>
        </p:txBody>
      </p:sp>
      <p:sp>
        <p:nvSpPr>
          <p:cNvPr id="23" name="Shape 17"/>
          <p:cNvSpPr/>
          <p:nvPr/>
        </p:nvSpPr>
        <p:spPr>
          <a:xfrm>
            <a:off x="771049" y="6340078"/>
            <a:ext cx="7601902" cy="1283851"/>
          </a:xfrm>
          <a:prstGeom prst="roundRect">
            <a:avLst>
              <a:gd name="adj" fmla="val 5698"/>
            </a:avLst>
          </a:prstGeom>
          <a:solidFill>
            <a:srgbClr val="2121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771049" y="6324838"/>
            <a:ext cx="7601902" cy="60960"/>
          </a:xfrm>
          <a:prstGeom prst="roundRect">
            <a:avLst>
              <a:gd name="adj" fmla="val 35235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19"/>
          <p:cNvSpPr/>
          <p:nvPr/>
        </p:nvSpPr>
        <p:spPr>
          <a:xfrm>
            <a:off x="4357211" y="6125289"/>
            <a:ext cx="429578" cy="429578"/>
          </a:xfrm>
          <a:prstGeom prst="roundRect">
            <a:avLst>
              <a:gd name="adj" fmla="val 212860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86037" y="6254115"/>
            <a:ext cx="171807" cy="171807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929402" y="6697980"/>
            <a:ext cx="1789867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Order Details</a:t>
            </a:r>
            <a:endParaRPr lang="en-US" sz="1400" dirty="0"/>
          </a:p>
        </p:txBody>
      </p:sp>
      <p:sp>
        <p:nvSpPr>
          <p:cNvPr id="28" name="Text 21"/>
          <p:cNvSpPr/>
          <p:nvPr/>
        </p:nvSpPr>
        <p:spPr>
          <a:xfrm>
            <a:off x="929402" y="7007423"/>
            <a:ext cx="7285196" cy="458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customer segments to understand purchasing behavior and pinpoint high-value clients for targeted engagement.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0564"/>
            <a:ext cx="6073854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Executive Summary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1592223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Glimpse of the Dashboard: Overview Page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1082993" y="2406610"/>
            <a:ext cx="7267218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This is the heart of our dashboard, providing an immediate health check of the entire business.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082993" y="3780234"/>
            <a:ext cx="726721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 a glance, stakeholders can quickly understand critical aspects of our operations.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93790" y="2117408"/>
            <a:ext cx="22860" cy="2188012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793790" y="4628257"/>
            <a:ext cx="96322" cy="96322"/>
          </a:xfrm>
          <a:prstGeom prst="roundRect">
            <a:avLst>
              <a:gd name="adj" fmla="val 474658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82873" y="4522232"/>
            <a:ext cx="7267337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KPIs:</a:t>
            </a: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Displays Total Sales, Total Orders, Average Order Value (AOV), and Total Customers.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93790" y="5630525"/>
            <a:ext cx="96322" cy="96322"/>
          </a:xfrm>
          <a:prstGeom prst="roundRect">
            <a:avLst>
              <a:gd name="adj" fmla="val 474658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82873" y="5524500"/>
            <a:ext cx="72673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Sales Trends:</a:t>
            </a: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dynamic line chart illustrating performance evolution over time.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793790" y="6324421"/>
            <a:ext cx="96322" cy="96322"/>
          </a:xfrm>
          <a:prstGeom prst="roundRect">
            <a:avLst>
              <a:gd name="adj" fmla="val 474658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82873" y="6218396"/>
            <a:ext cx="7267337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Segmentation:</a:t>
            </a: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clear donut chart breaking down customer segments: Consumer, Corporate, and Home Office.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793790" y="7326690"/>
            <a:ext cx="96322" cy="96322"/>
          </a:xfrm>
          <a:prstGeom prst="roundRect">
            <a:avLst>
              <a:gd name="adj" fmla="val 474658"/>
            </a:avLst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82873" y="7220664"/>
            <a:ext cx="72673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Customers:</a:t>
            </a: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concise bar chart highlighting our most valuable and loyal clients.</a:t>
            </a:r>
            <a:endParaRPr lang="en-US" sz="1500" dirty="0"/>
          </a:p>
        </p:txBody>
      </p: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A4190D-FACE-D529-FAAE-8C7881BBB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049"/>
            <a:ext cx="586331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787" y="607933"/>
            <a:ext cx="8188643" cy="449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Uncovering Geographic &amp; Product Trends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73787" y="1344454"/>
            <a:ext cx="13082826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Diving Deeper: Regional &amp; Product Analysis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773787" y="6196965"/>
            <a:ext cx="183177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Regional Analysis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73787" y="6565225"/>
            <a:ext cx="6366153" cy="459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page utilizes an </a:t>
            </a:r>
            <a:r>
              <a:rPr lang="en-US" sz="1100" dirty="0">
                <a:solidFill>
                  <a:srgbClr val="E1E1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Azure Map</a:t>
            </a: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vividly visualize sales distribution and performance across various regions.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773787" y="7154347"/>
            <a:ext cx="6366153" cy="459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helps us answer critical questions like: </a:t>
            </a:r>
            <a:r>
              <a:rPr lang="en-US" sz="1100" i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"Where are our most profitable markets and what geographical areas need more attention?"</a:t>
            </a:r>
            <a:endParaRPr lang="en-US" sz="1100" dirty="0"/>
          </a:p>
        </p:txBody>
      </p:sp>
      <p:sp>
        <p:nvSpPr>
          <p:cNvPr id="9" name="Text 5"/>
          <p:cNvSpPr/>
          <p:nvPr/>
        </p:nvSpPr>
        <p:spPr>
          <a:xfrm>
            <a:off x="7498080" y="6196965"/>
            <a:ext cx="1796296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Product Analysis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7498080" y="6565225"/>
            <a:ext cx="6366153" cy="459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 a compelling </a:t>
            </a:r>
            <a:r>
              <a:rPr lang="en-US" sz="1100" dirty="0">
                <a:solidFill>
                  <a:srgbClr val="E1E1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Scatter Plot</a:t>
            </a: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(Sales vs. Profit) and detailed category breakdowns for granular product insights.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7498080" y="7154347"/>
            <a:ext cx="6366153" cy="459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analysis helps us determine: "Which products drive the most revenue and profit, and where are potential opportunities for optimization?"</a:t>
            </a:r>
            <a:endParaRPr lang="en-US" sz="11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3F9055-16FE-A745-4C36-3B12816C144D}"/>
              </a:ext>
            </a:extLst>
          </p:cNvPr>
          <p:cNvSpPr/>
          <p:nvPr/>
        </p:nvSpPr>
        <p:spPr>
          <a:xfrm>
            <a:off x="12877162" y="7449015"/>
            <a:ext cx="1753238" cy="691376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BA83DC-E84F-FA64-D684-30A6F9542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02" y="2297151"/>
            <a:ext cx="6373838" cy="3568571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123B06-E5A0-F6B0-E623-87117C111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080" y="2297151"/>
            <a:ext cx="6370020" cy="35685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8768" y="486132"/>
            <a:ext cx="4653082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Built on a Solid Foundation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618768" y="1075015"/>
            <a:ext cx="13392864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Behind the Scenes: Robust Data Architecture</a:t>
            </a:r>
            <a:endParaRPr lang="en-US" sz="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513" y="1388031"/>
            <a:ext cx="8705255" cy="45199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69337" y="3401079"/>
            <a:ext cx="1074218" cy="48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Superstore_Sales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3541" y="2586687"/>
            <a:ext cx="218603" cy="2186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168555" y="2320818"/>
            <a:ext cx="1882032" cy="24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Dim_Product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3168555" y="2631267"/>
            <a:ext cx="1882032" cy="386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 attributes and categories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9579493" y="3352068"/>
            <a:ext cx="1882031" cy="24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Dim_Customer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9579493" y="3662517"/>
            <a:ext cx="1882031" cy="386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profiles and segments</a:t>
            </a:r>
            <a:endParaRPr lang="en-US" sz="10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51197" y="3085125"/>
            <a:ext cx="218603" cy="218603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75415" y="4442937"/>
            <a:ext cx="218604" cy="21860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168555" y="4331756"/>
            <a:ext cx="1882032" cy="24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Dim_Date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3168555" y="4642205"/>
            <a:ext cx="1882032" cy="386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Dates, fiscal periods, holidays</a:t>
            </a:r>
            <a:endParaRPr lang="en-US" sz="1050" dirty="0"/>
          </a:p>
        </p:txBody>
      </p:sp>
      <p:sp>
        <p:nvSpPr>
          <p:cNvPr id="15" name="Text 9"/>
          <p:cNvSpPr/>
          <p:nvPr/>
        </p:nvSpPr>
        <p:spPr>
          <a:xfrm>
            <a:off x="791051" y="6209467"/>
            <a:ext cx="12303204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We leveraged a </a:t>
            </a:r>
            <a:r>
              <a:rPr lang="en-US" sz="1350" dirty="0">
                <a:solidFill>
                  <a:srgbClr val="E1E1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Star Schema</a:t>
            </a:r>
            <a:r>
              <a:rPr lang="en-US" sz="1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data model for its optimal performance, scalability, and simplified analytical capabilities.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791051" y="6597253"/>
            <a:ext cx="13220581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architecture is designed for efficient data retrieval and powerful reporting.</a:t>
            </a:r>
            <a:endParaRPr lang="en-US" sz="900" dirty="0"/>
          </a:p>
        </p:txBody>
      </p:sp>
      <p:sp>
        <p:nvSpPr>
          <p:cNvPr id="17" name="Shape 11"/>
          <p:cNvSpPr/>
          <p:nvPr/>
        </p:nvSpPr>
        <p:spPr>
          <a:xfrm>
            <a:off x="618768" y="6037183"/>
            <a:ext cx="15240" cy="873085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2"/>
          <p:cNvSpPr/>
          <p:nvPr/>
        </p:nvSpPr>
        <p:spPr>
          <a:xfrm>
            <a:off x="618768" y="7154347"/>
            <a:ext cx="1436608" cy="179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Core Components:</a:t>
            </a:r>
            <a:endParaRPr lang="en-US" sz="1100" dirty="0"/>
          </a:p>
        </p:txBody>
      </p:sp>
      <p:sp>
        <p:nvSpPr>
          <p:cNvPr id="19" name="Text 13"/>
          <p:cNvSpPr/>
          <p:nvPr/>
        </p:nvSpPr>
        <p:spPr>
          <a:xfrm>
            <a:off x="618768" y="7448788"/>
            <a:ext cx="655629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Fact Table:</a:t>
            </a:r>
            <a:r>
              <a:rPr lang="en-US" sz="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90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Superstore_Sales</a:t>
            </a:r>
            <a:r>
              <a:rPr lang="en-US" sz="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The central repository for all core transactional data.</a:t>
            </a:r>
            <a:endParaRPr lang="en-US" sz="900" dirty="0"/>
          </a:p>
        </p:txBody>
      </p:sp>
      <p:sp>
        <p:nvSpPr>
          <p:cNvPr id="20" name="Text 14"/>
          <p:cNvSpPr/>
          <p:nvPr/>
        </p:nvSpPr>
        <p:spPr>
          <a:xfrm>
            <a:off x="618768" y="7680365"/>
            <a:ext cx="655629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Dimension Tables:</a:t>
            </a:r>
            <a:r>
              <a:rPr lang="en-US" sz="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90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Dim_Product</a:t>
            </a:r>
            <a:r>
              <a:rPr lang="en-US" sz="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90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Dim_Customer</a:t>
            </a:r>
            <a:r>
              <a:rPr lang="en-US" sz="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90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Dim_Date</a:t>
            </a:r>
            <a:r>
              <a:rPr lang="en-US" sz="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Providing contextual attributes for analysis.</a:t>
            </a:r>
            <a:endParaRPr lang="en-US" sz="900" dirty="0"/>
          </a:p>
        </p:txBody>
      </p:sp>
      <p:sp>
        <p:nvSpPr>
          <p:cNvPr id="21" name="Text 15"/>
          <p:cNvSpPr/>
          <p:nvPr/>
        </p:nvSpPr>
        <p:spPr>
          <a:xfrm>
            <a:off x="7462957" y="7154347"/>
            <a:ext cx="1436608" cy="179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Benefits:</a:t>
            </a:r>
            <a:endParaRPr lang="en-US" sz="1100" dirty="0"/>
          </a:p>
        </p:txBody>
      </p:sp>
      <p:sp>
        <p:nvSpPr>
          <p:cNvPr id="22" name="Text 16"/>
          <p:cNvSpPr/>
          <p:nvPr/>
        </p:nvSpPr>
        <p:spPr>
          <a:xfrm>
            <a:off x="7462957" y="7448788"/>
            <a:ext cx="6556296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Faster Query Performance:</a:t>
            </a:r>
            <a:r>
              <a:rPr lang="en-US" sz="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Expedited data retrieval for quicker insights.</a:t>
            </a:r>
            <a:endParaRPr lang="en-US" sz="900" dirty="0"/>
          </a:p>
        </p:txBody>
      </p:sp>
      <p:sp>
        <p:nvSpPr>
          <p:cNvPr id="23" name="Text 17"/>
          <p:cNvSpPr/>
          <p:nvPr/>
        </p:nvSpPr>
        <p:spPr>
          <a:xfrm>
            <a:off x="7462957" y="7672745"/>
            <a:ext cx="6556296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Simplified DAX Calculations:</a:t>
            </a:r>
            <a:r>
              <a:rPr lang="en-US" sz="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Streamlined logic for powerful analytical expressions.</a:t>
            </a:r>
            <a:endParaRPr lang="en-US" sz="900" dirty="0"/>
          </a:p>
        </p:txBody>
      </p:sp>
      <p:sp>
        <p:nvSpPr>
          <p:cNvPr id="24" name="Text 18"/>
          <p:cNvSpPr/>
          <p:nvPr/>
        </p:nvSpPr>
        <p:spPr>
          <a:xfrm>
            <a:off x="7462957" y="7896701"/>
            <a:ext cx="6556296" cy="183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Easy Maintenance &amp; Updates:</a:t>
            </a:r>
            <a:r>
              <a:rPr lang="en-US" sz="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robust yet flexible structure for ongoing management.</a:t>
            </a:r>
            <a:endParaRPr lang="en-US" sz="9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574375-51A2-7744-C1B1-C302282EC59C}"/>
              </a:ext>
            </a:extLst>
          </p:cNvPr>
          <p:cNvSpPr/>
          <p:nvPr/>
        </p:nvSpPr>
        <p:spPr>
          <a:xfrm>
            <a:off x="12877162" y="7449015"/>
            <a:ext cx="1753238" cy="691376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2020"/>
            <a:ext cx="7518678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Logic That Powers the Insights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280190" y="1603891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Engine Room: Smart Calculations with DAX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280190" y="2005489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key performance indicators (KPIs) within the dashboard are meticulously crafted and driven by powerful </a:t>
            </a:r>
            <a:r>
              <a:rPr lang="en-US" sz="1150" dirty="0">
                <a:solidFill>
                  <a:srgbClr val="E1E1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DAX (Data Analysis Expressions)</a:t>
            </a: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formulas.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6280190" y="2642830"/>
            <a:ext cx="3704511" cy="1383506"/>
          </a:xfrm>
          <a:prstGeom prst="roundRect">
            <a:avLst>
              <a:gd name="adj" fmla="val 25576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427589" y="279023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Total Sales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427589" y="3186470"/>
            <a:ext cx="3409712" cy="456724"/>
          </a:xfrm>
          <a:prstGeom prst="roundRect">
            <a:avLst>
              <a:gd name="adj" fmla="val 4842"/>
            </a:avLst>
          </a:prstGeom>
          <a:solidFill>
            <a:srgbClr val="2E2E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420326" y="3186470"/>
            <a:ext cx="3424238" cy="456724"/>
          </a:xfrm>
          <a:prstGeom prst="roundRect">
            <a:avLst>
              <a:gd name="adj" fmla="val 4842"/>
            </a:avLst>
          </a:prstGeom>
          <a:solidFill>
            <a:srgbClr val="2E2E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567726" y="3296960"/>
            <a:ext cx="31294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Total Sales = SUM('Sales'[Sales Amount])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10132100" y="2642830"/>
            <a:ext cx="3704511" cy="1383506"/>
          </a:xfrm>
          <a:prstGeom prst="roundRect">
            <a:avLst>
              <a:gd name="adj" fmla="val 25576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279499" y="279023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Total Orders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10279499" y="3186470"/>
            <a:ext cx="3409712" cy="692467"/>
          </a:xfrm>
          <a:prstGeom prst="roundRect">
            <a:avLst>
              <a:gd name="adj" fmla="val 3194"/>
            </a:avLst>
          </a:prstGeom>
          <a:solidFill>
            <a:srgbClr val="2E2E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10272236" y="3186470"/>
            <a:ext cx="3424238" cy="692467"/>
          </a:xfrm>
          <a:prstGeom prst="roundRect">
            <a:avLst>
              <a:gd name="adj" fmla="val 3194"/>
            </a:avLst>
          </a:prstGeom>
          <a:solidFill>
            <a:srgbClr val="2E2E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419636" y="3296960"/>
            <a:ext cx="3129439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Total Orders = DISTINCTCOUNT('Orders'[Order ID])</a:t>
            </a:r>
            <a:endParaRPr lang="en-US" sz="1150" dirty="0"/>
          </a:p>
        </p:txBody>
      </p:sp>
      <p:sp>
        <p:nvSpPr>
          <p:cNvPr id="16" name="Shape 13"/>
          <p:cNvSpPr/>
          <p:nvPr/>
        </p:nvSpPr>
        <p:spPr>
          <a:xfrm>
            <a:off x="6280190" y="4173736"/>
            <a:ext cx="7556421" cy="1854994"/>
          </a:xfrm>
          <a:prstGeom prst="roundRect">
            <a:avLst>
              <a:gd name="adj" fmla="val 19076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427589" y="432113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Sales MoM%</a:t>
            </a:r>
            <a:endParaRPr lang="en-US" sz="1450" dirty="0"/>
          </a:p>
        </p:txBody>
      </p:sp>
      <p:sp>
        <p:nvSpPr>
          <p:cNvPr id="18" name="Shape 15"/>
          <p:cNvSpPr/>
          <p:nvPr/>
        </p:nvSpPr>
        <p:spPr>
          <a:xfrm>
            <a:off x="6427589" y="4717375"/>
            <a:ext cx="7261622" cy="1163955"/>
          </a:xfrm>
          <a:prstGeom prst="roundRect">
            <a:avLst>
              <a:gd name="adj" fmla="val 1900"/>
            </a:avLst>
          </a:prstGeom>
          <a:solidFill>
            <a:srgbClr val="2E2E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6420326" y="4717375"/>
            <a:ext cx="7276148" cy="1163955"/>
          </a:xfrm>
          <a:prstGeom prst="roundRect">
            <a:avLst>
              <a:gd name="adj" fmla="val 1900"/>
            </a:avLst>
          </a:prstGeom>
          <a:solidFill>
            <a:srgbClr val="2E2E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6567726" y="4827865"/>
            <a:ext cx="6981349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Sales MoM% = DIVIDE(    ([Total Sales] - [Sales Previous Month]),    [Sales Previous Month])</a:t>
            </a:r>
            <a:endParaRPr lang="en-US" sz="1150" dirty="0"/>
          </a:p>
        </p:txBody>
      </p:sp>
      <p:sp>
        <p:nvSpPr>
          <p:cNvPr id="21" name="Shape 18"/>
          <p:cNvSpPr/>
          <p:nvPr/>
        </p:nvSpPr>
        <p:spPr>
          <a:xfrm>
            <a:off x="6280190" y="6194584"/>
            <a:ext cx="7556421" cy="1112996"/>
          </a:xfrm>
          <a:prstGeom prst="roundRect">
            <a:avLst>
              <a:gd name="adj" fmla="val 1987"/>
            </a:avLst>
          </a:prstGeom>
          <a:solidFill>
            <a:srgbClr val="3D4D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589" y="6409730"/>
            <a:ext cx="184190" cy="147399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6759178" y="6378773"/>
            <a:ext cx="6930033" cy="722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 Practices:</a:t>
            </a:r>
            <a:r>
              <a:rPr lang="en-US" sz="11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We strictly adhered to best practices by using a central </a:t>
            </a:r>
            <a:r>
              <a:rPr lang="en-US" sz="1150" dirty="0">
                <a:solidFill>
                  <a:srgbClr val="FFFFF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_Measure</a:t>
            </a:r>
            <a:r>
              <a:rPr lang="en-US" sz="11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table for organizational clarity and the </a:t>
            </a:r>
            <a:r>
              <a:rPr lang="en-US" sz="1150" dirty="0">
                <a:solidFill>
                  <a:srgbClr val="FFFFF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DIVIDE()</a:t>
            </a:r>
            <a:r>
              <a:rPr lang="en-US" sz="11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function to ensure error-free calculations, particularly with potential division by zero scenarios.</a:t>
            </a:r>
            <a:endParaRPr lang="en-US" sz="11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2A479D-46CF-834F-89F8-3B4B34DA6DB7}"/>
              </a:ext>
            </a:extLst>
          </p:cNvPr>
          <p:cNvSpPr/>
          <p:nvPr/>
        </p:nvSpPr>
        <p:spPr>
          <a:xfrm>
            <a:off x="12877162" y="7449015"/>
            <a:ext cx="1753238" cy="691376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052" y="477679"/>
            <a:ext cx="3388162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 Well-Executed Plan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608052" y="1056323"/>
            <a:ext cx="13414296" cy="180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Management: On Time and On Track</a:t>
            </a:r>
            <a:endParaRPr lang="en-US" sz="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445" y="1364099"/>
            <a:ext cx="8647390" cy="37289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573360" y="4385875"/>
            <a:ext cx="1961783" cy="245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Implementation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573360" y="3522691"/>
            <a:ext cx="1961783" cy="245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Design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3573360" y="2668225"/>
            <a:ext cx="1961783" cy="245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Analysis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3573360" y="1805041"/>
            <a:ext cx="1961783" cy="245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Planning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77359" y="5389364"/>
            <a:ext cx="10160318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project was executed following a structured </a:t>
            </a:r>
            <a:r>
              <a:rPr lang="en-US" sz="1300" dirty="0">
                <a:solidFill>
                  <a:srgbClr val="E1E1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5-phase timeline</a:t>
            </a:r>
            <a:r>
              <a:rPr lang="en-US" sz="13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over a concentrated 2-month period.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77359" y="5770364"/>
            <a:ext cx="13244989" cy="180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rigorous approach ensured meticulous attention to detail and adherence to our ambitious schedule.</a:t>
            </a:r>
            <a:endParaRPr lang="en-US" sz="850" dirty="0"/>
          </a:p>
        </p:txBody>
      </p:sp>
      <p:sp>
        <p:nvSpPr>
          <p:cNvPr id="11" name="Shape 8"/>
          <p:cNvSpPr/>
          <p:nvPr/>
        </p:nvSpPr>
        <p:spPr>
          <a:xfrm>
            <a:off x="608052" y="5220057"/>
            <a:ext cx="15240" cy="858083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08052" y="6205180"/>
            <a:ext cx="112871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01</a:t>
            </a:r>
            <a:endParaRPr lang="en-US" sz="850" dirty="0"/>
          </a:p>
        </p:txBody>
      </p:sp>
      <p:sp>
        <p:nvSpPr>
          <p:cNvPr id="13" name="Shape 10"/>
          <p:cNvSpPr/>
          <p:nvPr/>
        </p:nvSpPr>
        <p:spPr>
          <a:xfrm>
            <a:off x="608052" y="6381750"/>
            <a:ext cx="4396145" cy="1524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08052" y="6468666"/>
            <a:ext cx="1947386" cy="176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Planning &amp; Requirements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608052" y="6712863"/>
            <a:ext cx="4396145" cy="180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Defining scope, objectives, and gathering stakeholder needs.</a:t>
            </a:r>
            <a:endParaRPr lang="en-US" sz="850" dirty="0"/>
          </a:p>
        </p:txBody>
      </p:sp>
      <p:sp>
        <p:nvSpPr>
          <p:cNvPr id="16" name="Text 13"/>
          <p:cNvSpPr/>
          <p:nvPr/>
        </p:nvSpPr>
        <p:spPr>
          <a:xfrm>
            <a:off x="5117068" y="6205180"/>
            <a:ext cx="112871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02</a:t>
            </a:r>
            <a:endParaRPr lang="en-US" sz="850" dirty="0"/>
          </a:p>
        </p:txBody>
      </p:sp>
      <p:sp>
        <p:nvSpPr>
          <p:cNvPr id="17" name="Shape 14"/>
          <p:cNvSpPr/>
          <p:nvPr/>
        </p:nvSpPr>
        <p:spPr>
          <a:xfrm>
            <a:off x="5117068" y="6381750"/>
            <a:ext cx="4396145" cy="1524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5117068" y="6468666"/>
            <a:ext cx="2032040" cy="176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Analysis &amp; Cleaning</a:t>
            </a:r>
            <a:endParaRPr lang="en-US" sz="1100" dirty="0"/>
          </a:p>
        </p:txBody>
      </p:sp>
      <p:sp>
        <p:nvSpPr>
          <p:cNvPr id="19" name="Text 16"/>
          <p:cNvSpPr/>
          <p:nvPr/>
        </p:nvSpPr>
        <p:spPr>
          <a:xfrm>
            <a:off x="5117068" y="6712863"/>
            <a:ext cx="4396145" cy="180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Thorough examination and preparation of raw data for accuracy and usability.</a:t>
            </a:r>
            <a:endParaRPr lang="en-US" sz="850" dirty="0"/>
          </a:p>
        </p:txBody>
      </p:sp>
      <p:sp>
        <p:nvSpPr>
          <p:cNvPr id="20" name="Text 17"/>
          <p:cNvSpPr/>
          <p:nvPr/>
        </p:nvSpPr>
        <p:spPr>
          <a:xfrm>
            <a:off x="9626084" y="6205180"/>
            <a:ext cx="112871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03</a:t>
            </a:r>
            <a:endParaRPr lang="en-US" sz="850" dirty="0"/>
          </a:p>
        </p:txBody>
      </p:sp>
      <p:sp>
        <p:nvSpPr>
          <p:cNvPr id="21" name="Shape 18"/>
          <p:cNvSpPr/>
          <p:nvPr/>
        </p:nvSpPr>
        <p:spPr>
          <a:xfrm>
            <a:off x="9626084" y="6381750"/>
            <a:ext cx="4396145" cy="1524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9626084" y="6468666"/>
            <a:ext cx="2032040" cy="176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System Design &amp; Modeling</a:t>
            </a:r>
            <a:endParaRPr lang="en-US" sz="1100" dirty="0"/>
          </a:p>
        </p:txBody>
      </p:sp>
      <p:sp>
        <p:nvSpPr>
          <p:cNvPr id="23" name="Text 20"/>
          <p:cNvSpPr/>
          <p:nvPr/>
        </p:nvSpPr>
        <p:spPr>
          <a:xfrm>
            <a:off x="9626084" y="6712863"/>
            <a:ext cx="4396145" cy="180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Architecting the data model and dashboard layout for optimal performance.</a:t>
            </a:r>
            <a:endParaRPr lang="en-US" sz="850" dirty="0"/>
          </a:p>
        </p:txBody>
      </p:sp>
      <p:sp>
        <p:nvSpPr>
          <p:cNvPr id="24" name="Text 21"/>
          <p:cNvSpPr/>
          <p:nvPr/>
        </p:nvSpPr>
        <p:spPr>
          <a:xfrm>
            <a:off x="608052" y="7091124"/>
            <a:ext cx="112871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04</a:t>
            </a:r>
            <a:endParaRPr lang="en-US" sz="850" dirty="0"/>
          </a:p>
        </p:txBody>
      </p:sp>
      <p:sp>
        <p:nvSpPr>
          <p:cNvPr id="25" name="Shape 22"/>
          <p:cNvSpPr/>
          <p:nvPr/>
        </p:nvSpPr>
        <p:spPr>
          <a:xfrm>
            <a:off x="608052" y="7267694"/>
            <a:ext cx="6650593" cy="1524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608052" y="7354610"/>
            <a:ext cx="2032040" cy="176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Dashboard Implementation</a:t>
            </a:r>
            <a:endParaRPr lang="en-US" sz="1100" dirty="0"/>
          </a:p>
        </p:txBody>
      </p:sp>
      <p:sp>
        <p:nvSpPr>
          <p:cNvPr id="27" name="Text 24"/>
          <p:cNvSpPr/>
          <p:nvPr/>
        </p:nvSpPr>
        <p:spPr>
          <a:xfrm>
            <a:off x="608052" y="7598807"/>
            <a:ext cx="6650593" cy="180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Building out visualizations, measures, and interactive elements within Power BI.</a:t>
            </a:r>
            <a:endParaRPr lang="en-US" sz="850" dirty="0"/>
          </a:p>
        </p:txBody>
      </p:sp>
      <p:sp>
        <p:nvSpPr>
          <p:cNvPr id="28" name="Text 25"/>
          <p:cNvSpPr/>
          <p:nvPr/>
        </p:nvSpPr>
        <p:spPr>
          <a:xfrm>
            <a:off x="7371517" y="7091124"/>
            <a:ext cx="112871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05</a:t>
            </a:r>
            <a:endParaRPr lang="en-US" sz="850" dirty="0"/>
          </a:p>
        </p:txBody>
      </p:sp>
      <p:sp>
        <p:nvSpPr>
          <p:cNvPr id="29" name="Shape 26"/>
          <p:cNvSpPr/>
          <p:nvPr/>
        </p:nvSpPr>
        <p:spPr>
          <a:xfrm>
            <a:off x="7371517" y="7267694"/>
            <a:ext cx="6650712" cy="1524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7371517" y="7354610"/>
            <a:ext cx="1693426" cy="176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Testing &amp; Deployment</a:t>
            </a:r>
            <a:endParaRPr lang="en-US" sz="1100" dirty="0"/>
          </a:p>
        </p:txBody>
      </p:sp>
      <p:sp>
        <p:nvSpPr>
          <p:cNvPr id="31" name="Text 28"/>
          <p:cNvSpPr/>
          <p:nvPr/>
        </p:nvSpPr>
        <p:spPr>
          <a:xfrm>
            <a:off x="7371517" y="7598807"/>
            <a:ext cx="6650712" cy="180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Rigorously testing for functionality and accuracy, followed by strategic deployment.</a:t>
            </a:r>
            <a:endParaRPr lang="en-US" sz="850" dirty="0"/>
          </a:p>
        </p:txBody>
      </p:sp>
      <p:sp>
        <p:nvSpPr>
          <p:cNvPr id="32" name="Text 29"/>
          <p:cNvSpPr/>
          <p:nvPr/>
        </p:nvSpPr>
        <p:spPr>
          <a:xfrm>
            <a:off x="608052" y="7991237"/>
            <a:ext cx="13414296" cy="180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structured methodology ensured we delivered a high-quality product, on schedule, and aligned with all project goals.</a:t>
            </a:r>
            <a:endParaRPr lang="en-US" sz="8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1B5B94-5929-440F-8129-7B0308ECF554}"/>
              </a:ext>
            </a:extLst>
          </p:cNvPr>
          <p:cNvSpPr/>
          <p:nvPr/>
        </p:nvSpPr>
        <p:spPr>
          <a:xfrm>
            <a:off x="12877162" y="7449015"/>
            <a:ext cx="1753238" cy="691376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927</Words>
  <Application>Microsoft Office PowerPoint</Application>
  <PresentationFormat>Custom</PresentationFormat>
  <Paragraphs>111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Consolas</vt:lpstr>
      <vt:lpstr>Roboto Mono Light</vt:lpstr>
      <vt:lpstr>Roboto Mono Medium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حازم وائل سيد عباس</cp:lastModifiedBy>
  <cp:revision>3</cp:revision>
  <dcterms:created xsi:type="dcterms:W3CDTF">2025-11-23T23:25:03Z</dcterms:created>
  <dcterms:modified xsi:type="dcterms:W3CDTF">2025-11-23T23:37:32Z</dcterms:modified>
</cp:coreProperties>
</file>